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73" r:id="rId17"/>
    <p:sldId id="271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3" r:id="rId27"/>
    <p:sldId id="284" r:id="rId28"/>
    <p:sldId id="282" r:id="rId29"/>
    <p:sldId id="285" r:id="rId30"/>
    <p:sldId id="286" r:id="rId31"/>
    <p:sldId id="287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gif>
</file>

<file path=ppt/media/image35.gif>
</file>

<file path=ppt/media/image36.gif>
</file>

<file path=ppt/media/image37.png>
</file>

<file path=ppt/media/image4.gif>
</file>

<file path=ppt/media/image5.gif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452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8996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65426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03287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24900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67363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1698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94722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4134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281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2157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6080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876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7707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123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4069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9340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55E0B70-B758-4D49-90AA-FDBA95AA7B2A}" type="datetimeFigureOut">
              <a:rPr lang="it-IT" smtClean="0"/>
              <a:t>12/02/2019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C6D4CC4-4D69-492E-9BD8-E4B668B344A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5751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27DA763A-7AB0-44B7-8853-D8931CA064BF}"/>
              </a:ext>
            </a:extLst>
          </p:cNvPr>
          <p:cNvSpPr/>
          <p:nvPr/>
        </p:nvSpPr>
        <p:spPr>
          <a:xfrm>
            <a:off x="3859762" y="291354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it-IT" altLang="it-IT" sz="2400" dirty="0">
                <a:ea typeface="Calibri" panose="020F0502020204030204" pitchFamily="34" charset="0"/>
                <a:cs typeface="Aharoni" panose="02010803020104030203" pitchFamily="2" charset="-79"/>
              </a:rPr>
              <a:t>Università degli Studi di Salerno</a:t>
            </a:r>
            <a:endParaRPr lang="it-IT" altLang="it-IT" sz="700" dirty="0"/>
          </a:p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it-IT" altLang="it-IT" dirty="0">
                <a:ea typeface="Calibri" panose="020F0502020204030204" pitchFamily="34" charset="0"/>
                <a:cs typeface="Aharoni" panose="02010803020104030203" pitchFamily="2" charset="-79"/>
              </a:rPr>
              <a:t>Corso di Laurea in Informatica</a:t>
            </a:r>
            <a:endParaRPr lang="it-IT" altLang="it-IT" sz="700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EA8D7BF-3FA0-43DE-9CC1-25C3B499FF82}"/>
              </a:ext>
            </a:extLst>
          </p:cNvPr>
          <p:cNvSpPr/>
          <p:nvPr/>
        </p:nvSpPr>
        <p:spPr>
          <a:xfrm>
            <a:off x="3125755" y="4474954"/>
            <a:ext cx="8126964" cy="190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it-IT" sz="2800" b="1" i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Presentazione progetto Ingegneria del Software</a:t>
            </a:r>
          </a:p>
          <a:p>
            <a:pPr>
              <a:spcAft>
                <a:spcPts val="0"/>
              </a:spcAft>
            </a:pPr>
            <a:endParaRPr lang="it-IT" sz="2400" b="1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endParaRPr lang="it-IT" sz="2400" b="1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r>
              <a:rPr lang="it-IT" sz="2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Docente:</a:t>
            </a:r>
            <a:endParaRPr lang="it-IT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it-IT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Andrea De Lucia</a:t>
            </a:r>
            <a:endParaRPr lang="it-IT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853BED7-D463-4E4E-95CB-80281F30838B}"/>
              </a:ext>
            </a:extLst>
          </p:cNvPr>
          <p:cNvSpPr txBox="1"/>
          <p:nvPr/>
        </p:nvSpPr>
        <p:spPr>
          <a:xfrm>
            <a:off x="8920065" y="5827982"/>
            <a:ext cx="268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Anno accademico 2018-19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D32A0717-BA45-4E6C-8BF8-FEC2A2EC7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697" y="1030018"/>
            <a:ext cx="5208939" cy="348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56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8A5A002-16F0-43E7-A9BA-C929CC6C0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587" y="838201"/>
            <a:ext cx="7969702" cy="543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556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D6BB934-1147-490C-880B-BF36D7B89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793" y="449317"/>
            <a:ext cx="8778935" cy="595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818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935828D-8104-469F-AF18-A1F872822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935" y="819807"/>
            <a:ext cx="8039548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998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E9B0F4E-3E2D-452D-88FA-BA00DF0FF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671" y="512379"/>
            <a:ext cx="8547266" cy="583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42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4755CC5E-E5B6-4C3C-8204-79271B1B5D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741" y="993226"/>
            <a:ext cx="7587932" cy="5139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72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D5C7857-66D0-4D87-8A41-F48140FEF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428" y="599089"/>
            <a:ext cx="8282303" cy="565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989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C6B3E22-9CBF-487E-A2E6-21C2B2C8A3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668" y="582249"/>
            <a:ext cx="8350469" cy="569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772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1A1EBE2B-0006-4372-A427-24CCE067D1E5}"/>
              </a:ext>
            </a:extLst>
          </p:cNvPr>
          <p:cNvSpPr/>
          <p:nvPr/>
        </p:nvSpPr>
        <p:spPr>
          <a:xfrm>
            <a:off x="2964024" y="861365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2ª Fase: Progettazione del sistema</a:t>
            </a:r>
          </a:p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La seconda parte affrontata è la progettazione degli elementi del sistema, come l’architettura, i moduli, i componenti, le diverse interfacce di tal componenti e i dati che attraversano tale sistema.</a:t>
            </a:r>
            <a:endParaRPr lang="it-IT" dirty="0"/>
          </a:p>
          <a:p>
            <a:r>
              <a:rPr lang="it-IT" dirty="0"/>
              <a:t>Ciò è avvenuto con la stesura del SDD (system design </a:t>
            </a:r>
            <a:r>
              <a:rPr lang="it-IT" dirty="0" err="1"/>
              <a:t>document</a:t>
            </a:r>
            <a:r>
              <a:rPr lang="it-IT" dirty="0"/>
              <a:t>) che prevede: </a:t>
            </a:r>
          </a:p>
          <a:p>
            <a:endParaRPr lang="it-IT" dirty="0"/>
          </a:p>
          <a:p>
            <a:endParaRPr lang="it-IT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Introduzione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Architettura del Sistema Corrente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Architettura del Sistema Proposto</a:t>
            </a:r>
          </a:p>
        </p:txBody>
      </p:sp>
    </p:spTree>
    <p:extLst>
      <p:ext uri="{BB962C8B-B14F-4D97-AF65-F5344CB8AC3E}">
        <p14:creationId xmlns:p14="http://schemas.microsoft.com/office/powerpoint/2010/main" val="3486064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4C6EE026-CD96-4272-A1F2-6778632DE50D}"/>
              </a:ext>
            </a:extLst>
          </p:cNvPr>
          <p:cNvSpPr/>
          <p:nvPr/>
        </p:nvSpPr>
        <p:spPr>
          <a:xfrm>
            <a:off x="2880050" y="2136338"/>
            <a:ext cx="60960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Design Goal</a:t>
            </a:r>
          </a:p>
          <a:p>
            <a:r>
              <a:rPr lang="it-IT" dirty="0"/>
              <a:t>La stesura dell’SDD è iniziata con la realizzazione dei Design Goal, definendo  limiti ed obiettivi fondamentali che il nostro sistema deve portare a termine.</a:t>
            </a:r>
          </a:p>
        </p:txBody>
      </p:sp>
      <p:pic>
        <p:nvPicPr>
          <p:cNvPr id="9218" name="Picture 2" descr="Immagine correlata">
            <a:extLst>
              <a:ext uri="{FF2B5EF4-FFF2-40B4-BE49-F238E27FC236}">
                <a16:creationId xmlns:a16="http://schemas.microsoft.com/office/drawing/2014/main" id="{446C15EF-9D2B-445A-B410-1B8E0964C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050" y="3186121"/>
            <a:ext cx="5570376" cy="367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7865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57EF0A6-53A2-44EC-92E5-EC8251D2A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139" y="252248"/>
            <a:ext cx="5381704" cy="63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235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37B95684-F347-4A8C-A222-E36BB175BA68}"/>
              </a:ext>
            </a:extLst>
          </p:cNvPr>
          <p:cNvSpPr txBox="1"/>
          <p:nvPr/>
        </p:nvSpPr>
        <p:spPr>
          <a:xfrm>
            <a:off x="1782146" y="323461"/>
            <a:ext cx="2406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dirty="0"/>
              <a:t>Componenti:</a:t>
            </a:r>
            <a:endParaRPr lang="it-IT" dirty="0"/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D2E7F2E0-0CD6-48A3-9542-35D858B175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054809"/>
              </p:ext>
            </p:extLst>
          </p:nvPr>
        </p:nvGraphicFramePr>
        <p:xfrm>
          <a:off x="1782146" y="1007706"/>
          <a:ext cx="6120882" cy="2995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2836">
                  <a:extLst>
                    <a:ext uri="{9D8B030D-6E8A-4147-A177-3AD203B41FA5}">
                      <a16:colId xmlns:a16="http://schemas.microsoft.com/office/drawing/2014/main" val="4241556335"/>
                    </a:ext>
                  </a:extLst>
                </a:gridCol>
                <a:gridCol w="3118046">
                  <a:extLst>
                    <a:ext uri="{9D8B030D-6E8A-4147-A177-3AD203B41FA5}">
                      <a16:colId xmlns:a16="http://schemas.microsoft.com/office/drawing/2014/main" val="1601203463"/>
                    </a:ext>
                  </a:extLst>
                </a:gridCol>
              </a:tblGrid>
              <a:tr h="556355">
                <a:tc>
                  <a:txBody>
                    <a:bodyPr/>
                    <a:lstStyle/>
                    <a:p>
                      <a:r>
                        <a:rPr lang="it-IT" dirty="0"/>
                        <a:t>Nome e cognome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Matricola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955683"/>
                  </a:ext>
                </a:extLst>
              </a:tr>
              <a:tr h="556355">
                <a:tc>
                  <a:txBody>
                    <a:bodyPr/>
                    <a:lstStyle/>
                    <a:p>
                      <a:r>
                        <a:rPr lang="it-IT" dirty="0"/>
                        <a:t>Giovanni Vassalluzzo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0512104488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5767299"/>
                  </a:ext>
                </a:extLst>
              </a:tr>
              <a:tr h="556355">
                <a:tc>
                  <a:txBody>
                    <a:bodyPr/>
                    <a:lstStyle/>
                    <a:p>
                      <a:r>
                        <a:rPr lang="it-IT" dirty="0"/>
                        <a:t>Alfonso Luciani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0512104824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842026"/>
                  </a:ext>
                </a:extLst>
              </a:tr>
              <a:tr h="556355">
                <a:tc>
                  <a:txBody>
                    <a:bodyPr/>
                    <a:lstStyle/>
                    <a:p>
                      <a:r>
                        <a:rPr lang="it-IT" dirty="0"/>
                        <a:t>Luca Giaffreda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0512104902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4081838"/>
                  </a:ext>
                </a:extLst>
              </a:tr>
              <a:tr h="769705">
                <a:tc>
                  <a:txBody>
                    <a:bodyPr/>
                    <a:lstStyle/>
                    <a:p>
                      <a:r>
                        <a:rPr lang="it-IT" dirty="0"/>
                        <a:t>Roberto De Luca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0512104690</a:t>
                      </a:r>
                    </a:p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606938"/>
                  </a:ext>
                </a:extLst>
              </a:tr>
            </a:tbl>
          </a:graphicData>
        </a:graphic>
      </p:graphicFrame>
      <p:pic>
        <p:nvPicPr>
          <p:cNvPr id="15362" name="Picture 2" descr="Immagine correlata">
            <a:extLst>
              <a:ext uri="{FF2B5EF4-FFF2-40B4-BE49-F238E27FC236}">
                <a16:creationId xmlns:a16="http://schemas.microsoft.com/office/drawing/2014/main" id="{BDB452E4-845E-478F-96F7-B9F74333B54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0131" y="4002831"/>
            <a:ext cx="5505062" cy="2752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4839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5CEA0C96-E68B-4237-9006-1CA0DDAA5F1E}"/>
              </a:ext>
            </a:extLst>
          </p:cNvPr>
          <p:cNvSpPr/>
          <p:nvPr/>
        </p:nvSpPr>
        <p:spPr>
          <a:xfrm>
            <a:off x="3048000" y="1536174"/>
            <a:ext cx="6096000" cy="350865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3ª Fase: Progettazione dell’oggetto</a:t>
            </a:r>
            <a:b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La terza parte affrontata è stata descrivere le linee guida  per le interfacce del sottosistema, la scomposizione dei sottosistemi in pacchetti e classi.</a:t>
            </a:r>
          </a:p>
          <a:p>
            <a:r>
              <a:rPr lang="it-IT" dirty="0"/>
              <a:t>Ciò è avvenuto con la stesura del </a:t>
            </a:r>
            <a:r>
              <a:rPr lang="it-IT" dirty="0" err="1"/>
              <a:t>Sodd</a:t>
            </a:r>
            <a:r>
              <a:rPr lang="it-IT" dirty="0"/>
              <a:t>(</a:t>
            </a:r>
            <a:r>
              <a:rPr lang="it-IT" dirty="0" err="1"/>
              <a:t>object</a:t>
            </a:r>
            <a:r>
              <a:rPr lang="it-IT" dirty="0"/>
              <a:t> design </a:t>
            </a:r>
            <a:r>
              <a:rPr lang="it-IT" dirty="0" err="1"/>
              <a:t>document</a:t>
            </a:r>
            <a:r>
              <a:rPr lang="it-IT" dirty="0"/>
              <a:t>) che prevede: </a:t>
            </a:r>
          </a:p>
          <a:p>
            <a:endParaRPr lang="it-IT" dirty="0"/>
          </a:p>
          <a:p>
            <a:endParaRPr lang="it-IT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Introduzione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Package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Interfacce di classi</a:t>
            </a:r>
          </a:p>
        </p:txBody>
      </p:sp>
    </p:spTree>
    <p:extLst>
      <p:ext uri="{BB962C8B-B14F-4D97-AF65-F5344CB8AC3E}">
        <p14:creationId xmlns:p14="http://schemas.microsoft.com/office/powerpoint/2010/main" val="799257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D4D72EFB-AB2E-4CAD-A1BF-5CE19DFDD47A}"/>
              </a:ext>
            </a:extLst>
          </p:cNvPr>
          <p:cNvSpPr/>
          <p:nvPr/>
        </p:nvSpPr>
        <p:spPr>
          <a:xfrm>
            <a:off x="2068285" y="1198814"/>
            <a:ext cx="6096000" cy="184665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4ª Fase: Implementazione</a:t>
            </a:r>
            <a:b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La quarta parte affrontata è stata l’implementazione del sistema. </a:t>
            </a:r>
          </a:p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Come ambiente di sviluppo è stato utilizzato 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eclipse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, collegato al web server Apache Tomcat.</a:t>
            </a:r>
          </a:p>
          <a:p>
            <a:endParaRPr lang="it-IT" dirty="0"/>
          </a:p>
        </p:txBody>
      </p:sp>
      <p:pic>
        <p:nvPicPr>
          <p:cNvPr id="10242" name="Picture 2" descr="Risultati immagini per gif computer">
            <a:extLst>
              <a:ext uri="{FF2B5EF4-FFF2-40B4-BE49-F238E27FC236}">
                <a16:creationId xmlns:a16="http://schemas.microsoft.com/office/drawing/2014/main" id="{4C375F38-D7B1-45CD-94D8-2E14F4970B9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9087" y="281572"/>
            <a:ext cx="2809875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Risultati immagini per gif programming">
            <a:extLst>
              <a:ext uri="{FF2B5EF4-FFF2-40B4-BE49-F238E27FC236}">
                <a16:creationId xmlns:a16="http://schemas.microsoft.com/office/drawing/2014/main" id="{24CF6A84-D44D-447F-9574-A573A5E7C08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6333" y="3651525"/>
            <a:ext cx="4974961" cy="2795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81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Immagine correlata">
            <a:extLst>
              <a:ext uri="{FF2B5EF4-FFF2-40B4-BE49-F238E27FC236}">
                <a16:creationId xmlns:a16="http://schemas.microsoft.com/office/drawing/2014/main" id="{3DCABCB7-F2DB-48F9-BA11-AAA17707A76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7366" y="474546"/>
            <a:ext cx="3635426" cy="2617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98010E55-F576-4AA6-837D-442E541519B5}"/>
              </a:ext>
            </a:extLst>
          </p:cNvPr>
          <p:cNvSpPr/>
          <p:nvPr/>
        </p:nvSpPr>
        <p:spPr>
          <a:xfrm>
            <a:off x="2097288" y="913326"/>
            <a:ext cx="589904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Si è creato inizialmente il 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datebase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, è stato realizzato prendendo spunto</a:t>
            </a:r>
          </a:p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dal Class 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Diagram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, all’interno del RAD.</a:t>
            </a:r>
          </a:p>
          <a:p>
            <a:endParaRPr lang="it-IT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Per la gestione della base di dati è stato utilizzato MySQL.</a:t>
            </a:r>
            <a:endParaRPr lang="it-IT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098750A6-9240-471B-A3D6-4611799DCCE6}"/>
              </a:ext>
            </a:extLst>
          </p:cNvPr>
          <p:cNvSpPr/>
          <p:nvPr/>
        </p:nvSpPr>
        <p:spPr>
          <a:xfrm>
            <a:off x="2097288" y="462350"/>
            <a:ext cx="1778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Base di Dati:</a:t>
            </a:r>
            <a:endParaRPr lang="it-IT" sz="24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801AC22-501B-4321-B275-6A5C9F3FAA94}"/>
              </a:ext>
            </a:extLst>
          </p:cNvPr>
          <p:cNvSpPr/>
          <p:nvPr/>
        </p:nvSpPr>
        <p:spPr>
          <a:xfrm>
            <a:off x="7333783" y="4604133"/>
            <a:ext cx="40682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Sempre con l’aiuto del Class 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Diagram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 si sono realizzati i Bean del progetto.</a:t>
            </a:r>
            <a:endParaRPr lang="it-IT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FFDEA603-0883-49F6-B66C-824D6EC75F63}"/>
              </a:ext>
            </a:extLst>
          </p:cNvPr>
          <p:cNvSpPr/>
          <p:nvPr/>
        </p:nvSpPr>
        <p:spPr>
          <a:xfrm>
            <a:off x="7333783" y="4142468"/>
            <a:ext cx="10999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Model:</a:t>
            </a:r>
            <a:endParaRPr lang="it-IT" sz="2400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8E3BAC7-A6E7-46CB-954A-B082C6CD3F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787" y="2607792"/>
            <a:ext cx="2467319" cy="256258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29912D72-9D44-44BE-ADF5-3D7E30F983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106" y="4030535"/>
            <a:ext cx="2391109" cy="275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252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B52A188-6924-4CF4-8F68-C4F0022A4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668" y="485079"/>
            <a:ext cx="3569793" cy="5887841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92563DA0-653B-4788-A251-3499971C9769}"/>
              </a:ext>
            </a:extLst>
          </p:cNvPr>
          <p:cNvSpPr/>
          <p:nvPr/>
        </p:nvSpPr>
        <p:spPr>
          <a:xfrm>
            <a:off x="6816847" y="1541698"/>
            <a:ext cx="471579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Controller</a:t>
            </a:r>
            <a:b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Con l’aiuto dei 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sequence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diagram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 sono state realizzate le 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servlet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, il cervello del nostro progetto.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27947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25184CE1-6F0B-490C-912F-AEAF183C31F5}"/>
              </a:ext>
            </a:extLst>
          </p:cNvPr>
          <p:cNvSpPr/>
          <p:nvPr/>
        </p:nvSpPr>
        <p:spPr>
          <a:xfrm>
            <a:off x="2553477" y="896426"/>
            <a:ext cx="6096000" cy="8002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800" b="1" dirty="0">
                <a:latin typeface="Calibri" panose="020F0502020204030204" pitchFamily="34" charset="0"/>
                <a:cs typeface="Calibri" panose="020F0502020204030204" pitchFamily="34" charset="0"/>
              </a:rPr>
              <a:t>JSP E CSS</a:t>
            </a:r>
            <a:b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La «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view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» del programma è stata realizzata in 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jsp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css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.  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CBC1947-806A-4CDC-B84E-DFA7C91CD0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522" y="2090057"/>
            <a:ext cx="7926955" cy="353465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C76D9A0-C118-49D9-AC2D-265E70F9C676}"/>
              </a:ext>
            </a:extLst>
          </p:cNvPr>
          <p:cNvSpPr txBox="1"/>
          <p:nvPr/>
        </p:nvSpPr>
        <p:spPr>
          <a:xfrm>
            <a:off x="2132522" y="5648793"/>
            <a:ext cx="1726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-</a:t>
            </a:r>
            <a:r>
              <a:rPr lang="it-IT" sz="1400" dirty="0"/>
              <a:t>Home di </a:t>
            </a:r>
            <a:r>
              <a:rPr lang="it-IT" sz="1400" dirty="0" err="1"/>
              <a:t>DressShop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0F5E82D-9025-434E-8826-D042287E8FCC}"/>
              </a:ext>
            </a:extLst>
          </p:cNvPr>
          <p:cNvSpPr txBox="1"/>
          <p:nvPr/>
        </p:nvSpPr>
        <p:spPr>
          <a:xfrm>
            <a:off x="10059477" y="2659224"/>
            <a:ext cx="195942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È stato inserito un </a:t>
            </a:r>
          </a:p>
          <a:p>
            <a:r>
              <a:rPr lang="it-IT" sz="1600" dirty="0"/>
              <a:t>carosello di immagini che mostrano le principali offerte del sito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892133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9297930-C055-4C94-8A08-87F5739D18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440" y="755158"/>
            <a:ext cx="9010042" cy="50712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2E718BAC-B694-4022-B8E9-22587E981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57" y="4915340"/>
            <a:ext cx="7660433" cy="724211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33089529-0DEF-4075-A572-D58E022CD320}"/>
              </a:ext>
            </a:extLst>
          </p:cNvPr>
          <p:cNvSpPr txBox="1"/>
          <p:nvPr/>
        </p:nvSpPr>
        <p:spPr>
          <a:xfrm>
            <a:off x="1632857" y="800615"/>
            <a:ext cx="1151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err="1"/>
              <a:t>Header</a:t>
            </a:r>
            <a:endParaRPr lang="it-IT" sz="2400" b="1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CAB8FF7-BDD4-4885-B198-E1E2D4EE36C3}"/>
              </a:ext>
            </a:extLst>
          </p:cNvPr>
          <p:cNvSpPr txBox="1"/>
          <p:nvPr/>
        </p:nvSpPr>
        <p:spPr>
          <a:xfrm>
            <a:off x="1632857" y="1465757"/>
            <a:ext cx="99298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L’</a:t>
            </a:r>
            <a:r>
              <a:rPr lang="it-IT" dirty="0" err="1"/>
              <a:t>header</a:t>
            </a:r>
            <a:r>
              <a:rPr lang="it-IT" dirty="0"/>
              <a:t> presenta le principali funzioni del sito: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/>
              <a:t>I </a:t>
            </a:r>
            <a:r>
              <a:rPr lang="it-IT" dirty="0" err="1"/>
              <a:t>button</a:t>
            </a:r>
            <a:r>
              <a:rPr lang="it-IT" dirty="0"/>
              <a:t> Uomo, Donna e Accessori  mostrano le categorie disponibili.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/>
              <a:t>Il logo DRESS SHOP reindirizza alla pagina Home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/>
              <a:t>Il </a:t>
            </a:r>
            <a:r>
              <a:rPr lang="it-IT" dirty="0" err="1"/>
              <a:t>button</a:t>
            </a:r>
            <a:r>
              <a:rPr lang="it-IT" dirty="0"/>
              <a:t> Carrello mostra i prodotti aggiunti al carrello da dove è poi possibile acquistare tal prodotto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/>
              <a:t>Il </a:t>
            </a:r>
            <a:r>
              <a:rPr lang="it-IT" dirty="0" err="1"/>
              <a:t>button</a:t>
            </a:r>
            <a:r>
              <a:rPr lang="it-IT" dirty="0"/>
              <a:t> Area Utente mostra il profilo dell’utente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/>
              <a:t>Il </a:t>
            </a:r>
            <a:r>
              <a:rPr lang="it-IT" dirty="0" err="1"/>
              <a:t>button</a:t>
            </a:r>
            <a:r>
              <a:rPr lang="it-IT" dirty="0"/>
              <a:t> Login permette di accedere al sito, se già loggato verrà mostrato «</a:t>
            </a:r>
            <a:r>
              <a:rPr lang="it-IT" dirty="0" err="1"/>
              <a:t>logout</a:t>
            </a:r>
            <a:r>
              <a:rPr lang="it-IT" dirty="0"/>
              <a:t>»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C2F0A85-B0E8-4216-BF11-6BC1C171C4E8}"/>
              </a:ext>
            </a:extLst>
          </p:cNvPr>
          <p:cNvSpPr txBox="1"/>
          <p:nvPr/>
        </p:nvSpPr>
        <p:spPr>
          <a:xfrm>
            <a:off x="10797268" y="5177886"/>
            <a:ext cx="1262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b="1" dirty="0" err="1"/>
              <a:t>Footer</a:t>
            </a:r>
            <a:endParaRPr lang="it-IT" sz="2400" b="1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E785C2E-5A66-40EE-B9E8-B3B147D1AD91}"/>
              </a:ext>
            </a:extLst>
          </p:cNvPr>
          <p:cNvSpPr txBox="1"/>
          <p:nvPr/>
        </p:nvSpPr>
        <p:spPr>
          <a:xfrm>
            <a:off x="5966194" y="5779676"/>
            <a:ext cx="6093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dirty="0"/>
              <a:t>Il </a:t>
            </a:r>
            <a:r>
              <a:rPr lang="it-IT" dirty="0" err="1"/>
              <a:t>footer</a:t>
            </a:r>
            <a:r>
              <a:rPr lang="it-IT" dirty="0"/>
              <a:t> mostra alcune informazioni sul progetto </a:t>
            </a:r>
          </a:p>
          <a:p>
            <a:pPr algn="r"/>
            <a:r>
              <a:rPr lang="it-IT" dirty="0"/>
              <a:t>e un </a:t>
            </a:r>
            <a:r>
              <a:rPr lang="it-IT" dirty="0" err="1"/>
              <a:t>button</a:t>
            </a:r>
            <a:r>
              <a:rPr lang="it-IT" dirty="0"/>
              <a:t> «torna su» in grado di scrollare in cima alla pagina.</a:t>
            </a:r>
          </a:p>
        </p:txBody>
      </p:sp>
    </p:spTree>
    <p:extLst>
      <p:ext uri="{BB962C8B-B14F-4D97-AF65-F5344CB8AC3E}">
        <p14:creationId xmlns:p14="http://schemas.microsoft.com/office/powerpoint/2010/main" val="59451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C97F6A2-D738-43F0-8F45-ACA03E1A1E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131" y="2099387"/>
            <a:ext cx="5759319" cy="2879659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2847A0D-1655-4195-B6B4-F1F1A901C32A}"/>
              </a:ext>
            </a:extLst>
          </p:cNvPr>
          <p:cNvSpPr txBox="1"/>
          <p:nvPr/>
        </p:nvSpPr>
        <p:spPr>
          <a:xfrm>
            <a:off x="2450646" y="361847"/>
            <a:ext cx="938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Login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5E06D7D-25AD-42C5-9973-05E539EEB0B9}"/>
              </a:ext>
            </a:extLst>
          </p:cNvPr>
          <p:cNvSpPr txBox="1"/>
          <p:nvPr/>
        </p:nvSpPr>
        <p:spPr>
          <a:xfrm>
            <a:off x="2450646" y="1050860"/>
            <a:ext cx="91550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Da qui la possibilità di entrare nel sito ed effettuare acquisti, bisogna inserire email e password.</a:t>
            </a:r>
          </a:p>
          <a:p>
            <a:r>
              <a:rPr lang="it-IT" dirty="0"/>
              <a:t>Se non registrati si viene indirizzati alla pagina di registrazione</a:t>
            </a:r>
          </a:p>
        </p:txBody>
      </p:sp>
    </p:spTree>
    <p:extLst>
      <p:ext uri="{BB962C8B-B14F-4D97-AF65-F5344CB8AC3E}">
        <p14:creationId xmlns:p14="http://schemas.microsoft.com/office/powerpoint/2010/main" val="20959462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B956BD8-4AB3-469E-BC75-08DBCDE72C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654" y="1323681"/>
            <a:ext cx="4772691" cy="4210638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46E5B743-A3C7-4B0D-9344-DA56CC6B055F}"/>
              </a:ext>
            </a:extLst>
          </p:cNvPr>
          <p:cNvSpPr/>
          <p:nvPr/>
        </p:nvSpPr>
        <p:spPr>
          <a:xfrm>
            <a:off x="2581469" y="221215"/>
            <a:ext cx="20092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b="1" dirty="0"/>
              <a:t>Registrazione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8A7741E-7BA1-4765-885A-FCACAE54B0D4}"/>
              </a:ext>
            </a:extLst>
          </p:cNvPr>
          <p:cNvSpPr/>
          <p:nvPr/>
        </p:nvSpPr>
        <p:spPr>
          <a:xfrm>
            <a:off x="2581469" y="682880"/>
            <a:ext cx="92590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Da qui la possibilità di registrarsi al sito. I dati inseriti verranno inseriti all’interno del Database</a:t>
            </a:r>
          </a:p>
        </p:txBody>
      </p:sp>
    </p:spTree>
    <p:extLst>
      <p:ext uri="{BB962C8B-B14F-4D97-AF65-F5344CB8AC3E}">
        <p14:creationId xmlns:p14="http://schemas.microsoft.com/office/powerpoint/2010/main" val="29643018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CB15B59-EC7E-4533-A7CD-DC01EE7279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314" y="2114068"/>
            <a:ext cx="6627039" cy="3285247"/>
          </a:xfrm>
          <a:prstGeom prst="rect">
            <a:avLst/>
          </a:prstGeom>
        </p:spPr>
      </p:pic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7887FD08-66FE-4F59-BEC6-F2B1CCBC0711}"/>
              </a:ext>
            </a:extLst>
          </p:cNvPr>
          <p:cNvCxnSpPr/>
          <p:nvPr/>
        </p:nvCxnSpPr>
        <p:spPr>
          <a:xfrm flipH="1" flipV="1">
            <a:off x="2677885" y="1707502"/>
            <a:ext cx="1558212" cy="12782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0D5286C8-442A-4027-BD5E-7E6BDBC9E48E}"/>
              </a:ext>
            </a:extLst>
          </p:cNvPr>
          <p:cNvCxnSpPr>
            <a:cxnSpLocks/>
          </p:cNvCxnSpPr>
          <p:nvPr/>
        </p:nvCxnSpPr>
        <p:spPr>
          <a:xfrm flipV="1">
            <a:off x="9063134" y="1763486"/>
            <a:ext cx="1611086" cy="12782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F7A69DD4-D268-427D-9A78-F508C3134165}"/>
              </a:ext>
            </a:extLst>
          </p:cNvPr>
          <p:cNvCxnSpPr>
            <a:cxnSpLocks/>
          </p:cNvCxnSpPr>
          <p:nvPr/>
        </p:nvCxnSpPr>
        <p:spPr>
          <a:xfrm flipV="1">
            <a:off x="6369593" y="1458685"/>
            <a:ext cx="438240" cy="1343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C7189915-02B6-4765-9AEE-DA85236FF9B3}"/>
              </a:ext>
            </a:extLst>
          </p:cNvPr>
          <p:cNvCxnSpPr>
            <a:cxnSpLocks/>
          </p:cNvCxnSpPr>
          <p:nvPr/>
        </p:nvCxnSpPr>
        <p:spPr>
          <a:xfrm>
            <a:off x="9168686" y="4201450"/>
            <a:ext cx="1206955" cy="8464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D9A9659F-C2F8-4AAB-BD99-6398730CC098}"/>
              </a:ext>
            </a:extLst>
          </p:cNvPr>
          <p:cNvCxnSpPr>
            <a:cxnSpLocks/>
          </p:cNvCxnSpPr>
          <p:nvPr/>
        </p:nvCxnSpPr>
        <p:spPr>
          <a:xfrm>
            <a:off x="6602963" y="4293201"/>
            <a:ext cx="204870" cy="13331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13F778F1-4693-455D-897A-79DB7B5A5B23}"/>
              </a:ext>
            </a:extLst>
          </p:cNvPr>
          <p:cNvCxnSpPr>
            <a:cxnSpLocks/>
          </p:cNvCxnSpPr>
          <p:nvPr/>
        </p:nvCxnSpPr>
        <p:spPr>
          <a:xfrm flipH="1">
            <a:off x="2715208" y="4605995"/>
            <a:ext cx="1278682" cy="5445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6A97E1E9-BB23-4408-AC3F-B582BD52A5E5}"/>
              </a:ext>
            </a:extLst>
          </p:cNvPr>
          <p:cNvSpPr txBox="1"/>
          <p:nvPr/>
        </p:nvSpPr>
        <p:spPr>
          <a:xfrm>
            <a:off x="1815474" y="87303"/>
            <a:ext cx="17994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Area Utente</a:t>
            </a:r>
            <a:endParaRPr lang="it-IT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F799775-832D-4B08-B3F9-5C712AC4E8CF}"/>
              </a:ext>
            </a:extLst>
          </p:cNvPr>
          <p:cNvSpPr txBox="1"/>
          <p:nvPr/>
        </p:nvSpPr>
        <p:spPr>
          <a:xfrm>
            <a:off x="1730829" y="955534"/>
            <a:ext cx="1894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it-IT" sz="1200" dirty="0">
                <a:solidFill>
                  <a:prstClr val="black"/>
                </a:solidFill>
              </a:rPr>
              <a:t>Permette di visualizzare lo storico degli acquisti effettuati finora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F6D56F60-C106-417C-B521-BD52DE63B6E7}"/>
              </a:ext>
            </a:extLst>
          </p:cNvPr>
          <p:cNvSpPr txBox="1"/>
          <p:nvPr/>
        </p:nvSpPr>
        <p:spPr>
          <a:xfrm>
            <a:off x="5738914" y="786256"/>
            <a:ext cx="2764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Mostra le informazioni inserite al momento della registrazione e la possibilità di modificare la password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2C4CC978-7FC1-43DB-9778-B17F4D7FC2AC}"/>
              </a:ext>
            </a:extLst>
          </p:cNvPr>
          <p:cNvSpPr txBox="1"/>
          <p:nvPr/>
        </p:nvSpPr>
        <p:spPr>
          <a:xfrm>
            <a:off x="9667875" y="969281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Mostra gli indirizzi possibili per la spedizione e la possibilità di aggiungere o rimuoverne uno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936998C-6500-47E9-9987-2244AFE48D30}"/>
              </a:ext>
            </a:extLst>
          </p:cNvPr>
          <p:cNvSpPr txBox="1"/>
          <p:nvPr/>
        </p:nvSpPr>
        <p:spPr>
          <a:xfrm>
            <a:off x="903482" y="4568318"/>
            <a:ext cx="2385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Mostra i metodi di pagamento per effettuare un acquisto inseriti e permette di aggiungerne o eliminarne uno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9123B48F-BD1A-49D3-871A-D0F112C74FEB}"/>
              </a:ext>
            </a:extLst>
          </p:cNvPr>
          <p:cNvSpPr txBox="1"/>
          <p:nvPr/>
        </p:nvSpPr>
        <p:spPr>
          <a:xfrm>
            <a:off x="5819776" y="5626359"/>
            <a:ext cx="2266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Cancella la registrazione dell’utente, eliminando i dati dal database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1172EB5E-0600-4B8B-B27E-A037B9F1C52E}"/>
              </a:ext>
            </a:extLst>
          </p:cNvPr>
          <p:cNvSpPr txBox="1"/>
          <p:nvPr/>
        </p:nvSpPr>
        <p:spPr>
          <a:xfrm>
            <a:off x="10107418" y="5159550"/>
            <a:ext cx="17416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Permette di uscire dal sito, per rientrare bisogna </a:t>
            </a:r>
            <a:r>
              <a:rPr lang="it-IT" sz="1200" dirty="0" err="1"/>
              <a:t>ri</a:t>
            </a:r>
            <a:r>
              <a:rPr lang="it-IT" sz="1200" dirty="0"/>
              <a:t>-effettuare il login</a:t>
            </a:r>
          </a:p>
        </p:txBody>
      </p:sp>
    </p:spTree>
    <p:extLst>
      <p:ext uri="{BB962C8B-B14F-4D97-AF65-F5344CB8AC3E}">
        <p14:creationId xmlns:p14="http://schemas.microsoft.com/office/powerpoint/2010/main" val="4034602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668DB47-AF8D-423B-BB04-CD43917FB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603" y="2795499"/>
            <a:ext cx="2276793" cy="1267002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D432AC8-B81E-44AC-8B62-2229A218A737}"/>
              </a:ext>
            </a:extLst>
          </p:cNvPr>
          <p:cNvSpPr txBox="1"/>
          <p:nvPr/>
        </p:nvSpPr>
        <p:spPr>
          <a:xfrm>
            <a:off x="1973327" y="1012631"/>
            <a:ext cx="1742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Validazione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E70A602-FAC4-4529-B9AE-0D37C5615A84}"/>
              </a:ext>
            </a:extLst>
          </p:cNvPr>
          <p:cNvSpPr txBox="1"/>
          <p:nvPr/>
        </p:nvSpPr>
        <p:spPr>
          <a:xfrm>
            <a:off x="1973327" y="1580900"/>
            <a:ext cx="9652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 validazione è stata implementata con </a:t>
            </a:r>
            <a:r>
              <a:rPr lang="it-IT" dirty="0" err="1"/>
              <a:t>javascript</a:t>
            </a:r>
            <a:r>
              <a:rPr lang="it-IT" dirty="0"/>
              <a:t>, ed è stata inserita all’interno di tutti campi il sito.</a:t>
            </a:r>
          </a:p>
          <a:p>
            <a:r>
              <a:rPr lang="it-IT" dirty="0"/>
              <a:t>È mostrato un esempio: </a:t>
            </a:r>
          </a:p>
        </p:txBody>
      </p: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55388D0B-A268-4D0B-AFDD-00F85FC12238}"/>
              </a:ext>
            </a:extLst>
          </p:cNvPr>
          <p:cNvCxnSpPr>
            <a:cxnSpLocks/>
          </p:cNvCxnSpPr>
          <p:nvPr/>
        </p:nvCxnSpPr>
        <p:spPr>
          <a:xfrm flipH="1">
            <a:off x="3813109" y="3317924"/>
            <a:ext cx="1598646" cy="1783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83985F7F-B516-4D67-A18F-AE39F1C75206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6847905" y="3774297"/>
            <a:ext cx="1623518" cy="919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53683ED-D772-4A00-8051-CA246EE1264B}"/>
              </a:ext>
            </a:extLst>
          </p:cNvPr>
          <p:cNvSpPr txBox="1"/>
          <p:nvPr/>
        </p:nvSpPr>
        <p:spPr>
          <a:xfrm>
            <a:off x="2254238" y="2810093"/>
            <a:ext cx="17427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Campo «nome» vengono inseriti i giusti caratteri: lettere, il bordo cambia colore diventando verde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41053137-B233-4F47-80A9-F340F8CA8EB6}"/>
              </a:ext>
            </a:extLst>
          </p:cNvPr>
          <p:cNvSpPr/>
          <p:nvPr/>
        </p:nvSpPr>
        <p:spPr>
          <a:xfrm>
            <a:off x="8471423" y="3543114"/>
            <a:ext cx="24943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/>
              <a:t>Campo «cognome» vengono inseriti caratteri errati: numeri, il bordo cambia colore diventando rosso</a:t>
            </a:r>
          </a:p>
        </p:txBody>
      </p:sp>
      <p:pic>
        <p:nvPicPr>
          <p:cNvPr id="12290" name="Picture 2" descr="Risultati immagini per gif yes">
            <a:extLst>
              <a:ext uri="{FF2B5EF4-FFF2-40B4-BE49-F238E27FC236}">
                <a16:creationId xmlns:a16="http://schemas.microsoft.com/office/drawing/2014/main" id="{6CF14886-045B-49B9-8724-C3B5C274DDE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6585" y="3958813"/>
            <a:ext cx="2298091" cy="1343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Risultati immagini per gif no">
            <a:extLst>
              <a:ext uri="{FF2B5EF4-FFF2-40B4-BE49-F238E27FC236}">
                <a16:creationId xmlns:a16="http://schemas.microsoft.com/office/drawing/2014/main" id="{293C15BE-AE11-4ACD-9CFC-9883C85BDC9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011" y="4321653"/>
            <a:ext cx="2276793" cy="1406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8754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64A373BA-971F-4945-B460-24CC54E4329B}"/>
              </a:ext>
            </a:extLst>
          </p:cNvPr>
          <p:cNvSpPr/>
          <p:nvPr/>
        </p:nvSpPr>
        <p:spPr>
          <a:xfrm>
            <a:off x="2198912" y="1201530"/>
            <a:ext cx="6347927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Obiettivo del sistema </a:t>
            </a:r>
          </a:p>
          <a:p>
            <a:endParaRPr lang="it-IT" dirty="0"/>
          </a:p>
          <a:p>
            <a:r>
              <a:rPr lang="it-IT" dirty="0"/>
              <a:t>Lo scopo del progetto </a:t>
            </a:r>
            <a:r>
              <a:rPr lang="it-IT" dirty="0" err="1"/>
              <a:t>DressShop</a:t>
            </a:r>
            <a:r>
              <a:rPr lang="it-IT" dirty="0"/>
              <a:t> è quello di creare un e-commerce per la gestione di un negozio di abbigliamento per la vendita dei prodotti online…</a:t>
            </a:r>
          </a:p>
          <a:p>
            <a:r>
              <a:rPr lang="it-IT" dirty="0"/>
              <a:t> Il sistema si occupa della distribuzione via internet di capi d’abbigliamento maschili e femminili.</a:t>
            </a:r>
          </a:p>
        </p:txBody>
      </p:sp>
      <p:pic>
        <p:nvPicPr>
          <p:cNvPr id="3080" name="Picture 8" descr="Risultati immagini per e-commerce gif png">
            <a:extLst>
              <a:ext uri="{FF2B5EF4-FFF2-40B4-BE49-F238E27FC236}">
                <a16:creationId xmlns:a16="http://schemas.microsoft.com/office/drawing/2014/main" id="{8D7D83D6-59DE-4F24-A22D-1EB5E1D3904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7576" y="3174251"/>
            <a:ext cx="5105509" cy="2842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18743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30A68EE1-2554-48C9-AE74-0445BEFC3A7D}"/>
              </a:ext>
            </a:extLst>
          </p:cNvPr>
          <p:cNvSpPr/>
          <p:nvPr/>
        </p:nvSpPr>
        <p:spPr>
          <a:xfrm>
            <a:off x="1965649" y="1188595"/>
            <a:ext cx="6096000" cy="276998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Fase finale: Test Case</a:t>
            </a:r>
          </a:p>
          <a:p>
            <a:endParaRPr lang="it-IT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Per il test di unità la prova dei metodi dei singoli Bean è stato utilizzato 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Junit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it-IT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Con </a:t>
            </a:r>
            <a:r>
              <a:rPr lang="it-IT" dirty="0" err="1">
                <a:latin typeface="Calibri" panose="020F0502020204030204" pitchFamily="34" charset="0"/>
                <a:cs typeface="Calibri" panose="020F0502020204030204" pitchFamily="34" charset="0"/>
              </a:rPr>
              <a:t>selenium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 abbiamo simulato il comportamento del sito e abbiamo visto il suo comportamento in caso di input errati o giusti nei campi</a:t>
            </a:r>
          </a:p>
          <a:p>
            <a:endParaRPr lang="it-IT" dirty="0"/>
          </a:p>
        </p:txBody>
      </p:sp>
      <p:pic>
        <p:nvPicPr>
          <p:cNvPr id="13314" name="Picture 2" descr="Immagine correlata">
            <a:extLst>
              <a:ext uri="{FF2B5EF4-FFF2-40B4-BE49-F238E27FC236}">
                <a16:creationId xmlns:a16="http://schemas.microsoft.com/office/drawing/2014/main" id="{9AB7A784-22CE-4B59-B213-4CFFFF605AE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896" y="763555"/>
            <a:ext cx="3728358" cy="2982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28209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D41CF2-B88C-4F00-AFBE-81EF6DDB693F}"/>
              </a:ext>
            </a:extLst>
          </p:cNvPr>
          <p:cNvSpPr txBox="1"/>
          <p:nvPr/>
        </p:nvSpPr>
        <p:spPr>
          <a:xfrm>
            <a:off x="3545632" y="845661"/>
            <a:ext cx="63943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dirty="0"/>
              <a:t>GRAZIE PER L’ATTENZIONE!</a:t>
            </a:r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D4CA3E1-E5B8-4456-8CC7-CF0D4612CB57}"/>
              </a:ext>
            </a:extLst>
          </p:cNvPr>
          <p:cNvSpPr txBox="1"/>
          <p:nvPr/>
        </p:nvSpPr>
        <p:spPr>
          <a:xfrm>
            <a:off x="8472397" y="4442679"/>
            <a:ext cx="332071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i="1" dirty="0">
                <a:latin typeface="Century" panose="02040604050505020304" pitchFamily="18" charset="0"/>
              </a:rPr>
              <a:t>-Giovanni Vassalluzzo</a:t>
            </a:r>
          </a:p>
          <a:p>
            <a:r>
              <a:rPr lang="it-IT" sz="2400" b="1" i="1" dirty="0">
                <a:latin typeface="Century" panose="02040604050505020304" pitchFamily="18" charset="0"/>
              </a:rPr>
              <a:t>-Luca Giaffreda</a:t>
            </a:r>
          </a:p>
          <a:p>
            <a:r>
              <a:rPr lang="it-IT" sz="2400" b="1" i="1" dirty="0">
                <a:latin typeface="Century" panose="02040604050505020304" pitchFamily="18" charset="0"/>
              </a:rPr>
              <a:t>-Roberto De Luca</a:t>
            </a:r>
          </a:p>
          <a:p>
            <a:r>
              <a:rPr lang="it-IT" sz="2400" b="1" i="1" dirty="0">
                <a:latin typeface="Century" panose="02040604050505020304" pitchFamily="18" charset="0"/>
              </a:rPr>
              <a:t>-Alfonso Luciani</a:t>
            </a:r>
          </a:p>
        </p:txBody>
      </p:sp>
      <p:pic>
        <p:nvPicPr>
          <p:cNvPr id="14342" name="Picture 6" descr="Risultati immagini per the end png">
            <a:extLst>
              <a:ext uri="{FF2B5EF4-FFF2-40B4-BE49-F238E27FC236}">
                <a16:creationId xmlns:a16="http://schemas.microsoft.com/office/drawing/2014/main" id="{EF250B5E-5A9D-4C87-A58F-EB250EEFC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5601" y="2016892"/>
            <a:ext cx="6854410" cy="1569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8481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52C8CBB8-E921-4FAF-8890-427F49A51393}"/>
              </a:ext>
            </a:extLst>
          </p:cNvPr>
          <p:cNvSpPr/>
          <p:nvPr/>
        </p:nvSpPr>
        <p:spPr>
          <a:xfrm>
            <a:off x="5010539" y="4006438"/>
            <a:ext cx="688599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Audience</a:t>
            </a:r>
          </a:p>
          <a:p>
            <a:endParaRPr lang="it-IT" dirty="0"/>
          </a:p>
          <a:p>
            <a:r>
              <a:rPr lang="it-IT" dirty="0"/>
              <a:t>Il sito, rivolto alla massa, ha l’obiettivo di conquistare la fiducia di chi (in particolare over 40) vive con la paura e con falsi miti dello shop online. </a:t>
            </a:r>
          </a:p>
        </p:txBody>
      </p:sp>
      <p:pic>
        <p:nvPicPr>
          <p:cNvPr id="4098" name="Picture 2" descr="Risultati immagini per gif people">
            <a:extLst>
              <a:ext uri="{FF2B5EF4-FFF2-40B4-BE49-F238E27FC236}">
                <a16:creationId xmlns:a16="http://schemas.microsoft.com/office/drawing/2014/main" id="{93C287BD-0CD8-4B06-9594-117BC1D50BE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126" y="305579"/>
            <a:ext cx="4733731" cy="3331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4415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D8B99DD-5883-4518-A574-6DD570E0E3E3}"/>
              </a:ext>
            </a:extLst>
          </p:cNvPr>
          <p:cNvSpPr/>
          <p:nvPr/>
        </p:nvSpPr>
        <p:spPr>
          <a:xfrm>
            <a:off x="2469502" y="1434109"/>
            <a:ext cx="6096000" cy="21236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Ma non solo….</a:t>
            </a:r>
          </a:p>
          <a:p>
            <a:r>
              <a:rPr lang="it-IT" dirty="0" err="1"/>
              <a:t>DressShop</a:t>
            </a:r>
            <a:r>
              <a:rPr lang="it-IT" dirty="0"/>
              <a:t> vuole essere un supporto per i dipendenti del negozio, in particolare le funzioni sviluppate riguardano: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Proprietario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Magazziniere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Gestore Marketing</a:t>
            </a:r>
            <a:endParaRPr lang="it-IT" dirty="0"/>
          </a:p>
          <a:p>
            <a:endParaRPr lang="it-IT" dirty="0"/>
          </a:p>
        </p:txBody>
      </p:sp>
      <p:pic>
        <p:nvPicPr>
          <p:cNvPr id="5122" name="Picture 2" descr="Risultati immagini per lavoro gif">
            <a:extLst>
              <a:ext uri="{FF2B5EF4-FFF2-40B4-BE49-F238E27FC236}">
                <a16:creationId xmlns:a16="http://schemas.microsoft.com/office/drawing/2014/main" id="{CA0EC6DB-BC44-45C5-A140-0771C3D3527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7909" y="3652934"/>
            <a:ext cx="4762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491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FB1BF64D-3BB1-474B-B1C3-8319627F5C17}"/>
              </a:ext>
            </a:extLst>
          </p:cNvPr>
          <p:cNvSpPr txBox="1"/>
          <p:nvPr/>
        </p:nvSpPr>
        <p:spPr>
          <a:xfrm>
            <a:off x="3927993" y="357185"/>
            <a:ext cx="54413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Proprietario:</a:t>
            </a:r>
          </a:p>
          <a:p>
            <a:endParaRPr lang="it-IT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000" dirty="0">
                <a:latin typeface="Calibri" panose="020F0502020204030204" pitchFamily="34" charset="0"/>
                <a:cs typeface="Calibri" panose="020F0502020204030204" pitchFamily="34" charset="0"/>
              </a:rPr>
              <a:t>Visualizzare statistiche sui prodotti venduti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000" dirty="0">
                <a:latin typeface="Calibri" panose="020F0502020204030204" pitchFamily="34" charset="0"/>
                <a:cs typeface="Calibri" panose="020F0502020204030204" pitchFamily="34" charset="0"/>
              </a:rPr>
              <a:t>Eliminare un utente</a:t>
            </a:r>
          </a:p>
        </p:txBody>
      </p:sp>
      <p:pic>
        <p:nvPicPr>
          <p:cNvPr id="6146" name="Picture 2" descr="Risultati immagini per gif direttore">
            <a:extLst>
              <a:ext uri="{FF2B5EF4-FFF2-40B4-BE49-F238E27FC236}">
                <a16:creationId xmlns:a16="http://schemas.microsoft.com/office/drawing/2014/main" id="{865D4433-8034-4511-985B-23FDA420CEE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680" y="186409"/>
            <a:ext cx="2900909" cy="2347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D9FFEEE4-6A25-46AD-9494-BE2EF1F324D9}"/>
              </a:ext>
            </a:extLst>
          </p:cNvPr>
          <p:cNvSpPr/>
          <p:nvPr/>
        </p:nvSpPr>
        <p:spPr>
          <a:xfrm>
            <a:off x="4221254" y="4777266"/>
            <a:ext cx="6096000" cy="172354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800" b="1" dirty="0">
                <a:latin typeface="Calibri" panose="020F0502020204030204" pitchFamily="34" charset="0"/>
                <a:cs typeface="Calibri" panose="020F0502020204030204" pitchFamily="34" charset="0"/>
              </a:rPr>
              <a:t>Magazziniere</a:t>
            </a:r>
          </a:p>
          <a:p>
            <a:endParaRPr lang="it-IT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000" dirty="0">
                <a:latin typeface="Calibri" panose="020F0502020204030204" pitchFamily="34" charset="0"/>
                <a:cs typeface="Calibri" panose="020F0502020204030204" pitchFamily="34" charset="0"/>
              </a:rPr>
              <a:t>Inserire un prodotto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000" dirty="0">
                <a:latin typeface="Calibri" panose="020F0502020204030204" pitchFamily="34" charset="0"/>
                <a:cs typeface="Calibri" panose="020F0502020204030204" pitchFamily="34" charset="0"/>
              </a:rPr>
              <a:t>Comunicare l’esaurimento di un prodotto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000" dirty="0">
                <a:latin typeface="Calibri" panose="020F0502020204030204" pitchFamily="34" charset="0"/>
                <a:cs typeface="Calibri" panose="020F0502020204030204" pitchFamily="34" charset="0"/>
              </a:rPr>
              <a:t>Modificare un prodotto</a:t>
            </a:r>
          </a:p>
        </p:txBody>
      </p:sp>
      <p:pic>
        <p:nvPicPr>
          <p:cNvPr id="6148" name="Picture 4" descr="Immagine correlata">
            <a:extLst>
              <a:ext uri="{FF2B5EF4-FFF2-40B4-BE49-F238E27FC236}">
                <a16:creationId xmlns:a16="http://schemas.microsoft.com/office/drawing/2014/main" id="{E63434F0-29E5-41C4-A5B5-4253EB0FF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902" y="4902835"/>
            <a:ext cx="1423107" cy="1724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1B3F162F-1ADC-48C4-BC2B-895809761659}"/>
              </a:ext>
            </a:extLst>
          </p:cNvPr>
          <p:cNvSpPr/>
          <p:nvPr/>
        </p:nvSpPr>
        <p:spPr>
          <a:xfrm>
            <a:off x="2137418" y="2754691"/>
            <a:ext cx="513183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Gestore Marketing</a:t>
            </a:r>
          </a:p>
          <a:p>
            <a:endParaRPr lang="it-IT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Aggiungere/modificare un Prezzo ad un prodotto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Inserire una promozione a uno o più prodotti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it-IT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50" name="Picture 6" descr="Risultati immagini per economist png">
            <a:extLst>
              <a:ext uri="{FF2B5EF4-FFF2-40B4-BE49-F238E27FC236}">
                <a16:creationId xmlns:a16="http://schemas.microsoft.com/office/drawing/2014/main" id="{A3F351E1-131F-4A3A-B824-88ED1EF18B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5767" y="2356159"/>
            <a:ext cx="2014705" cy="201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8493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1DA34091-341A-42FA-AE0C-7CF2B6ABC666}"/>
              </a:ext>
            </a:extLst>
          </p:cNvPr>
          <p:cNvSpPr/>
          <p:nvPr/>
        </p:nvSpPr>
        <p:spPr>
          <a:xfrm>
            <a:off x="2618791" y="611557"/>
            <a:ext cx="7738187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b="1" dirty="0">
                <a:latin typeface="Calibri" panose="020F0502020204030204" pitchFamily="34" charset="0"/>
                <a:cs typeface="Calibri" panose="020F0502020204030204" pitchFamily="34" charset="0"/>
              </a:rPr>
              <a:t>1ª Fase: Analisi dei requisiti</a:t>
            </a:r>
          </a:p>
          <a:p>
            <a:endParaRPr lang="it-IT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La prima parte affrontata è stata quella </a:t>
            </a:r>
            <a:r>
              <a:rPr lang="it-IT" dirty="0"/>
              <a:t>di definire le funzionalità che il prodotto dovrà offrire, i </a:t>
            </a:r>
            <a:r>
              <a:rPr lang="it-IT" i="1" dirty="0"/>
              <a:t>requisiti che dovranno essere soddisfatti</a:t>
            </a:r>
            <a:r>
              <a:rPr lang="it-IT" dirty="0"/>
              <a:t> dal software.</a:t>
            </a:r>
          </a:p>
          <a:p>
            <a:r>
              <a:rPr lang="it-IT" dirty="0"/>
              <a:t>Ciò è avvenuto con la stesura del RAD(</a:t>
            </a:r>
            <a:r>
              <a:rPr lang="it-IT" dirty="0" err="1"/>
              <a:t>requirements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</a:t>
            </a:r>
            <a:r>
              <a:rPr lang="it-IT" dirty="0" err="1"/>
              <a:t>document</a:t>
            </a:r>
            <a:r>
              <a:rPr lang="it-IT" dirty="0"/>
              <a:t>) che prevede: </a:t>
            </a:r>
          </a:p>
          <a:p>
            <a:endParaRPr lang="it-IT" dirty="0"/>
          </a:p>
          <a:p>
            <a:endParaRPr lang="it-IT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Introduzione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Sistema Corrente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Sistema Proposto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Requisiti Funzionali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Requisiti non Funzionali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it-IT" sz="2400" dirty="0"/>
              <a:t>Modelli di Sistema</a:t>
            </a:r>
          </a:p>
        </p:txBody>
      </p:sp>
    </p:spTree>
    <p:extLst>
      <p:ext uri="{BB962C8B-B14F-4D97-AF65-F5344CB8AC3E}">
        <p14:creationId xmlns:p14="http://schemas.microsoft.com/office/powerpoint/2010/main" val="1648480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1906A46B-3A5A-43BD-99E3-0CA32321E755}"/>
              </a:ext>
            </a:extLst>
          </p:cNvPr>
          <p:cNvSpPr/>
          <p:nvPr/>
        </p:nvSpPr>
        <p:spPr>
          <a:xfrm>
            <a:off x="1785630" y="709067"/>
            <a:ext cx="8095488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200" b="1" dirty="0">
                <a:latin typeface="Calibri" panose="020F0502020204030204" pitchFamily="34" charset="0"/>
                <a:cs typeface="Calibri" panose="020F0502020204030204" pitchFamily="34" charset="0"/>
              </a:rPr>
              <a:t>Interfaccia utente</a:t>
            </a:r>
          </a:p>
          <a:p>
            <a:r>
              <a:rPr lang="it-IT" sz="2400" dirty="0"/>
              <a:t>La stesura del RAD si è conclusa con la realizzazione dei </a:t>
            </a:r>
            <a:r>
              <a:rPr lang="it-IT" sz="2400" dirty="0" err="1"/>
              <a:t>mock</a:t>
            </a:r>
            <a:r>
              <a:rPr lang="it-IT" sz="2400" dirty="0"/>
              <a:t>-up, avendo così l’idea del progetto finale: il tutto è stato realizzato con balsamiq</a:t>
            </a:r>
          </a:p>
        </p:txBody>
      </p:sp>
      <p:pic>
        <p:nvPicPr>
          <p:cNvPr id="8194" name="Picture 2" descr="Risultati immagini per sito mockup">
            <a:extLst>
              <a:ext uri="{FF2B5EF4-FFF2-40B4-BE49-F238E27FC236}">
                <a16:creationId xmlns:a16="http://schemas.microsoft.com/office/drawing/2014/main" id="{28B6C7F8-19E4-47C0-B72C-1E5F5D3E7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987" y="2313992"/>
            <a:ext cx="4058071" cy="4139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4714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46D5AD9C-646A-4D96-B0AE-88F808CC0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63" y="677275"/>
            <a:ext cx="8890795" cy="550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862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ss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rallass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s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Parallasse</Template>
  <TotalTime>212</TotalTime>
  <Words>762</Words>
  <Application>Microsoft Office PowerPoint</Application>
  <PresentationFormat>Widescreen</PresentationFormat>
  <Paragraphs>126</Paragraphs>
  <Slides>31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7" baseType="lpstr">
      <vt:lpstr>Arial</vt:lpstr>
      <vt:lpstr>Calibri</vt:lpstr>
      <vt:lpstr>Century</vt:lpstr>
      <vt:lpstr>Corbel</vt:lpstr>
      <vt:lpstr>Wingdings</vt:lpstr>
      <vt:lpstr>Parallasse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giovanni vassalluzzo</dc:creator>
  <cp:lastModifiedBy>giovanni vassalluzzo</cp:lastModifiedBy>
  <cp:revision>24</cp:revision>
  <dcterms:created xsi:type="dcterms:W3CDTF">2019-02-12T13:58:04Z</dcterms:created>
  <dcterms:modified xsi:type="dcterms:W3CDTF">2019-02-12T17:30:53Z</dcterms:modified>
</cp:coreProperties>
</file>

<file path=docProps/thumbnail.jpeg>
</file>